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74" r:id="rId5"/>
    <p:sldId id="271" r:id="rId6"/>
    <p:sldId id="258" r:id="rId7"/>
    <p:sldId id="268" r:id="rId8"/>
    <p:sldId id="275" r:id="rId9"/>
    <p:sldId id="276" r:id="rId10"/>
    <p:sldId id="269" r:id="rId11"/>
    <p:sldId id="259" r:id="rId12"/>
    <p:sldId id="277" r:id="rId13"/>
    <p:sldId id="260" r:id="rId14"/>
    <p:sldId id="261" r:id="rId15"/>
    <p:sldId id="257" r:id="rId16"/>
    <p:sldId id="278" r:id="rId17"/>
    <p:sldId id="281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12/08/2014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423" y="2924944"/>
            <a:ext cx="432048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Documento"/>
          <p:cNvSpPr/>
          <p:nvPr/>
        </p:nvSpPr>
        <p:spPr>
          <a:xfrm>
            <a:off x="780926" y="404664"/>
            <a:ext cx="7391474" cy="2520280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600" dirty="0">
                <a:latin typeface="Algerian" pitchFamily="82" charset="0"/>
              </a:rPr>
              <a:t>EL TELEFONO </a:t>
            </a:r>
            <a:endParaRPr lang="es-CO" sz="6600" dirty="0" smtClean="0">
              <a:latin typeface="Algerian" pitchFamily="82" charset="0"/>
            </a:endParaRPr>
          </a:p>
          <a:p>
            <a:pPr algn="ctr"/>
            <a:r>
              <a:rPr lang="es-CO" sz="6600" dirty="0" smtClean="0">
                <a:latin typeface="Algerian" pitchFamily="82" charset="0"/>
              </a:rPr>
              <a:t>DEL </a:t>
            </a:r>
            <a:r>
              <a:rPr lang="es-CO" sz="6600" dirty="0">
                <a:latin typeface="Algerian" pitchFamily="82" charset="0"/>
              </a:rPr>
              <a:t>CIELO</a:t>
            </a:r>
          </a:p>
        </p:txBody>
      </p:sp>
    </p:spTree>
    <p:extLst>
      <p:ext uri="{BB962C8B-B14F-4D97-AF65-F5344CB8AC3E}">
        <p14:creationId xmlns:p14="http://schemas.microsoft.com/office/powerpoint/2010/main" val="155484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es-CO" dirty="0" smtClean="0"/>
              <a:t>La oración y la velocidad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9715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planeta tierra: Este vehículo inmenso que pesa</a:t>
            </a:r>
            <a:r>
              <a:rPr lang="es-CO" dirty="0" smtClean="0">
                <a:latin typeface="Verdana"/>
              </a:rPr>
              <a:t> </a:t>
            </a:r>
            <a:r>
              <a:rPr lang="es-CO" dirty="0">
                <a:latin typeface="Verdana"/>
              </a:rPr>
              <a:t>5.977 trillones de </a:t>
            </a:r>
            <a:r>
              <a:rPr lang="es-CO" dirty="0" smtClean="0">
                <a:latin typeface="Verdana"/>
              </a:rPr>
              <a:t>toneladas,</a:t>
            </a:r>
            <a:r>
              <a:rPr lang="es-CO" dirty="0" smtClean="0"/>
              <a:t> Se </a:t>
            </a:r>
            <a:r>
              <a:rPr lang="es-CO" dirty="0"/>
              <a:t>mueve en el ecuador a 1,620 kilómetros por hora en su movimiento de rotación sobre su propio eje y a 108,000 kilómetros por hora en su movimiento de traslación en su órbita alrededor del Sol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Si tu saltas de la tierra, no subes más de un </a:t>
            </a:r>
            <a:r>
              <a:rPr lang="es-CO" dirty="0"/>
              <a:t>metro. La velocidad de escape, es decir, para poder abandonar este vehículo </a:t>
            </a:r>
            <a:r>
              <a:rPr lang="es-CO" dirty="0" smtClean="0"/>
              <a:t>enormemente grande, </a:t>
            </a:r>
            <a:r>
              <a:rPr lang="es-CO" dirty="0"/>
              <a:t>es de 11.2 kilómetros por segundo… un poco más de 40,000 kilómetros por hora</a:t>
            </a:r>
            <a:r>
              <a:rPr lang="es-CO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154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La luz viaja a 300.000 Kits por segundo.</a:t>
            </a:r>
          </a:p>
          <a:p>
            <a:pPr marL="0" indent="0" algn="ctr">
              <a:buNone/>
            </a:pPr>
            <a:r>
              <a:rPr lang="es-CO" dirty="0" smtClean="0"/>
              <a:t> Un rayo le da más de 7 veces la vuelta a la tierra en un segundo. Cuyo radio es de 12.742 KM.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Algo más veloz que la tierra, la luz o el rayo lo supera el teléfono que Dios nos dejo para comunicarse con nosotros, la oración, lo cual demuestra el interés que Él tiene por ayudarnos en cualquier necesidad: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Señor Jesús dice en </a:t>
            </a:r>
            <a:r>
              <a:rPr lang="es-CO" dirty="0" smtClean="0">
                <a:solidFill>
                  <a:srgbClr val="FF0000"/>
                </a:solidFill>
              </a:rPr>
              <a:t>Luc.18:7,8</a:t>
            </a:r>
            <a:r>
              <a:rPr lang="es-CO" dirty="0"/>
              <a:t>. </a:t>
            </a:r>
            <a:r>
              <a:rPr lang="es-CO" dirty="0" smtClean="0"/>
              <a:t> «</a:t>
            </a:r>
            <a:r>
              <a:rPr lang="es-CO" dirty="0" smtClean="0">
                <a:latin typeface="Agency FB" pitchFamily="34" charset="0"/>
              </a:rPr>
              <a:t>¿</a:t>
            </a:r>
            <a:r>
              <a:rPr lang="es-CO" dirty="0">
                <a:latin typeface="Agency FB" pitchFamily="34" charset="0"/>
              </a:rPr>
              <a:t>Y acaso Dios no hará justicia a sus escogidos, que </a:t>
            </a:r>
            <a:r>
              <a:rPr lang="es-CO" b="1" u="sng" dirty="0">
                <a:latin typeface="Agency FB" pitchFamily="34" charset="0"/>
              </a:rPr>
              <a:t>claman</a:t>
            </a:r>
            <a:r>
              <a:rPr lang="es-CO" dirty="0">
                <a:latin typeface="Agency FB" pitchFamily="34" charset="0"/>
              </a:rPr>
              <a:t> a él día y noche? ¿Se tardará en </a:t>
            </a:r>
            <a:r>
              <a:rPr lang="es-CO" b="1" u="sng" dirty="0">
                <a:latin typeface="Agency FB" pitchFamily="34" charset="0"/>
              </a:rPr>
              <a:t>responderles</a:t>
            </a:r>
            <a:r>
              <a:rPr lang="es-CO" dirty="0">
                <a:latin typeface="Agency FB" pitchFamily="34" charset="0"/>
              </a:rPr>
              <a:t>? </a:t>
            </a:r>
            <a:r>
              <a:rPr lang="es-CO" dirty="0" smtClean="0">
                <a:latin typeface="Agency FB" pitchFamily="34" charset="0"/>
              </a:rPr>
              <a:t>8 </a:t>
            </a:r>
            <a:r>
              <a:rPr lang="es-CO" dirty="0">
                <a:latin typeface="Agency FB" pitchFamily="34" charset="0"/>
              </a:rPr>
              <a:t>Os digo que pronto les hará </a:t>
            </a:r>
            <a:r>
              <a:rPr lang="es-CO" dirty="0" smtClean="0">
                <a:latin typeface="Agency FB" pitchFamily="34" charset="0"/>
              </a:rPr>
              <a:t>justicia…»</a:t>
            </a:r>
          </a:p>
          <a:p>
            <a:pPr marL="0" indent="0" algn="ctr">
              <a:buNone/>
            </a:pPr>
            <a:r>
              <a:rPr lang="es-CO" dirty="0" smtClean="0"/>
              <a:t>Y en </a:t>
            </a:r>
            <a:r>
              <a:rPr lang="es-CO" dirty="0" smtClean="0">
                <a:solidFill>
                  <a:srgbClr val="FF0000"/>
                </a:solidFill>
              </a:rPr>
              <a:t>Mateo.6:8</a:t>
            </a:r>
            <a:r>
              <a:rPr lang="es-CO" dirty="0" smtClean="0"/>
              <a:t> agregó: «… </a:t>
            </a:r>
            <a:r>
              <a:rPr lang="es-CO" dirty="0" smtClean="0">
                <a:latin typeface="Agency FB" pitchFamily="34" charset="0"/>
              </a:rPr>
              <a:t>vuestro Padre sabe de qué cosas tenéis necesidad, antes que vosotros le pidáis»</a:t>
            </a:r>
            <a:r>
              <a:rPr lang="es-CO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0872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dirty="0" smtClean="0">
                <a:latin typeface="Agency FB" pitchFamily="34" charset="0"/>
              </a:rPr>
              <a:t>¿Con qué propósito dejo Dios este medio de comunicación tan fácil, económico y rápido?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8288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Hechos 17:27</a:t>
            </a:r>
            <a:r>
              <a:rPr lang="es-CO" dirty="0" smtClean="0"/>
              <a:t>.«Para </a:t>
            </a:r>
            <a:r>
              <a:rPr lang="es-CO" dirty="0"/>
              <a:t>que busquen a Dios, si en alguna manera, palpando, puedan hallarle, aunque ciertamente no está lejos de cada uno de </a:t>
            </a:r>
            <a:r>
              <a:rPr lang="es-CO" dirty="0" smtClean="0"/>
              <a:t>nosotros».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3645024"/>
            <a:ext cx="6300232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El Señor está cerca de los hombres, aun cuando ellos no lo reconozcan.  Esto hace que sea comparativamente sencillo que ellos encuentren a Dios, porque él está a su lado esperando que lo busquen y ayudándoles en sus esfuerzos para descubrirlo.  Dios puede revelarse, y lo hace de acuerdo con la medida de celo y fervor que demuestren los que lo buscan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784" y="3645025"/>
            <a:ext cx="2299871" cy="304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29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266928" cy="36004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Daniel 9:21,23</a:t>
            </a:r>
            <a:r>
              <a:rPr lang="es-CO" dirty="0" smtClean="0"/>
              <a:t> registra como Dios responde rápidamente la oración: «</a:t>
            </a:r>
            <a:r>
              <a:rPr lang="es-CO" dirty="0" smtClean="0">
                <a:latin typeface="Agency FB" pitchFamily="34" charset="0"/>
              </a:rPr>
              <a:t>aún </a:t>
            </a:r>
            <a:r>
              <a:rPr lang="es-CO" dirty="0">
                <a:latin typeface="Agency FB" pitchFamily="34" charset="0"/>
              </a:rPr>
              <a:t>estaba hablando en oración, cuando el varón Gabriel, a quien había visto en la visión al principio, volando con presteza, vino a mí como a la hora del sacrificio de la </a:t>
            </a:r>
            <a:r>
              <a:rPr lang="es-CO" dirty="0" smtClean="0">
                <a:latin typeface="Agency FB" pitchFamily="34" charset="0"/>
              </a:rPr>
              <a:t>tarde</a:t>
            </a:r>
            <a:r>
              <a:rPr lang="es-CO" dirty="0" smtClean="0"/>
              <a:t>». </a:t>
            </a:r>
            <a:endParaRPr lang="es-CO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188640"/>
            <a:ext cx="277936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15616" y="4077072"/>
            <a:ext cx="6768752" cy="22467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Cuán reconfortante es saber que el cielo está cerca de la tierra. Siempre que necesitamos ayuda y la pedimos, el Señor envía a un santo ángel para que venga a socorrernos sin demora. </a:t>
            </a:r>
          </a:p>
        </p:txBody>
      </p:sp>
    </p:spTree>
    <p:extLst>
      <p:ext uri="{BB962C8B-B14F-4D97-AF65-F5344CB8AC3E}">
        <p14:creationId xmlns:p14="http://schemas.microsoft.com/office/powerpoint/2010/main" val="3524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>
                <a:latin typeface="Agency FB" pitchFamily="34" charset="0"/>
              </a:rPr>
              <a:t>¿Tiene un problema</a:t>
            </a:r>
            <a:r>
              <a:rPr lang="es-CO" b="1" i="1" dirty="0" smtClean="0">
                <a:latin typeface="Agency FB" pitchFamily="34" charset="0"/>
              </a:rPr>
              <a:t>?</a:t>
            </a:r>
            <a:br>
              <a:rPr lang="es-CO" b="1" i="1" dirty="0" smtClean="0">
                <a:latin typeface="Agency FB" pitchFamily="34" charset="0"/>
              </a:rPr>
            </a:br>
            <a:r>
              <a:rPr lang="es-CO" b="1" i="1" dirty="0" smtClean="0">
                <a:latin typeface="Agency FB" pitchFamily="34" charset="0"/>
              </a:rPr>
              <a:t> ¡Llama al ######!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59832" y="2044973"/>
            <a:ext cx="3528392" cy="244792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4000" dirty="0" smtClean="0"/>
              <a:t>«</a:t>
            </a:r>
            <a:r>
              <a:rPr lang="es-CO" sz="4000" dirty="0" smtClean="0">
                <a:latin typeface="Agency FB" pitchFamily="34" charset="0"/>
              </a:rPr>
              <a:t>Antes </a:t>
            </a:r>
            <a:r>
              <a:rPr lang="es-CO" sz="4000" dirty="0">
                <a:latin typeface="Agency FB" pitchFamily="34" charset="0"/>
              </a:rPr>
              <a:t>que clamen, responderé yo; mientras aún hablan, yo habré </a:t>
            </a:r>
            <a:r>
              <a:rPr lang="es-CO" sz="4000" dirty="0" smtClean="0">
                <a:latin typeface="Agency FB" pitchFamily="34" charset="0"/>
              </a:rPr>
              <a:t>oído</a:t>
            </a:r>
            <a:r>
              <a:rPr lang="es-CO" sz="4000" dirty="0" smtClean="0"/>
              <a:t>». </a:t>
            </a:r>
            <a:r>
              <a:rPr lang="es-CO" sz="4000" dirty="0">
                <a:solidFill>
                  <a:srgbClr val="FF0000"/>
                </a:solidFill>
              </a:rPr>
              <a:t>Isaías </a:t>
            </a:r>
            <a:r>
              <a:rPr lang="es-CO" sz="4000" dirty="0" smtClean="0">
                <a:solidFill>
                  <a:srgbClr val="FF0000"/>
                </a:solidFill>
              </a:rPr>
              <a:t>65:24.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060848"/>
            <a:ext cx="2172394" cy="243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44973"/>
            <a:ext cx="252028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35696" y="4492898"/>
            <a:ext cx="5760640" cy="224676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0070C0"/>
                </a:solidFill>
              </a:rPr>
              <a:t>En su pecado y angustia, los israelitas habían clamado a Dios, pero creían que estaba muy distante y que era indiferente a sus clamores y a su gran </a:t>
            </a:r>
            <a:r>
              <a:rPr lang="es-CO" sz="2800" b="1" dirty="0" smtClean="0">
                <a:solidFill>
                  <a:srgbClr val="0070C0"/>
                </a:solidFill>
              </a:rPr>
              <a:t>necesidad. </a:t>
            </a:r>
            <a:endParaRPr lang="es-CO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35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¿Qué es lo que impide que nuestras oraciones sean contestadas?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262088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Dios </a:t>
            </a:r>
            <a:r>
              <a:rPr lang="es-CO" sz="2400" dirty="0"/>
              <a:t>les había dicho claramente que eran sus pecados los que impedían que él escuchase sus </a:t>
            </a:r>
            <a:r>
              <a:rPr lang="es-CO" sz="2400" dirty="0" smtClean="0"/>
              <a:t>plegarias. </a:t>
            </a:r>
            <a:r>
              <a:rPr lang="es-CO" sz="2400" b="1" dirty="0" smtClean="0">
                <a:solidFill>
                  <a:srgbClr val="FF0000"/>
                </a:solidFill>
              </a:rPr>
              <a:t>Isaías 59:2</a:t>
            </a:r>
            <a:r>
              <a:rPr lang="es-CO" sz="2400" dirty="0"/>
              <a:t>. </a:t>
            </a:r>
            <a:r>
              <a:rPr lang="es-CO" sz="2400" dirty="0" smtClean="0"/>
              <a:t>dice: «</a:t>
            </a:r>
            <a:r>
              <a:rPr lang="es-CO" sz="2400" b="1" dirty="0" smtClean="0">
                <a:latin typeface="Agency FB" pitchFamily="34" charset="0"/>
              </a:rPr>
              <a:t>pero </a:t>
            </a:r>
            <a:r>
              <a:rPr lang="es-CO" sz="2400" b="1" dirty="0">
                <a:latin typeface="Agency FB" pitchFamily="34" charset="0"/>
              </a:rPr>
              <a:t>vuestras iniquidades han hecho división entre vosotros y vuestro Dios, y vuestros pecados han hecho ocultar de vosotros su rostro para no </a:t>
            </a:r>
            <a:r>
              <a:rPr lang="es-CO" sz="2400" b="1" dirty="0" smtClean="0">
                <a:latin typeface="Agency FB" pitchFamily="34" charset="0"/>
              </a:rPr>
              <a:t>oír</a:t>
            </a:r>
            <a:r>
              <a:rPr lang="es-CO" sz="2400" dirty="0" smtClean="0"/>
              <a:t>».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1772816"/>
            <a:ext cx="289902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411760" y="4653136"/>
            <a:ext cx="5779343" cy="224676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Proverbios 28:9: </a:t>
            </a:r>
            <a:r>
              <a:rPr lang="es-CO" sz="2800" dirty="0"/>
              <a:t>“Si uno cierra su oído para no oír la ley, también SU ORACIÓN SERÁ ABORRECIDA</a:t>
            </a:r>
            <a:r>
              <a:rPr lang="es-CO" sz="2800" dirty="0" smtClean="0"/>
              <a:t>”.</a:t>
            </a:r>
          </a:p>
          <a:p>
            <a:pPr algn="ctr"/>
            <a:r>
              <a:rPr lang="es-CO" sz="2800" dirty="0" smtClean="0"/>
              <a:t>Quiere decir: El que no quiere corregir su vida.</a:t>
            </a:r>
            <a:endParaRPr lang="es-CO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65104"/>
            <a:ext cx="1743075" cy="2492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62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b="1" dirty="0" smtClean="0">
                <a:solidFill>
                  <a:srgbClr val="FF0000"/>
                </a:solidFill>
              </a:rPr>
              <a:t>Isa.1:15</a:t>
            </a:r>
            <a:r>
              <a:rPr lang="es-CO" b="1" dirty="0">
                <a:solidFill>
                  <a:srgbClr val="FF0000"/>
                </a:solidFill>
              </a:rPr>
              <a:t> </a:t>
            </a:r>
            <a:r>
              <a:rPr lang="es-CO" dirty="0" smtClean="0"/>
              <a:t>Dios </a:t>
            </a:r>
            <a:r>
              <a:rPr lang="es-CO" dirty="0"/>
              <a:t>d</a:t>
            </a:r>
            <a:r>
              <a:rPr lang="es-CO" dirty="0" smtClean="0"/>
              <a:t>ice:  «</a:t>
            </a:r>
            <a:r>
              <a:rPr lang="es-CO" dirty="0" smtClean="0">
                <a:latin typeface="Agency FB" pitchFamily="34" charset="0"/>
              </a:rPr>
              <a:t>Cuando </a:t>
            </a:r>
            <a:r>
              <a:rPr lang="es-CO" dirty="0">
                <a:latin typeface="Agency FB" pitchFamily="34" charset="0"/>
              </a:rPr>
              <a:t>extendáis vuestras manos, yo esconderé de vosotros mis ojos; asimismo cuando multipliquéis la </a:t>
            </a:r>
            <a:r>
              <a:rPr lang="es-CO" b="1" u="sng" dirty="0">
                <a:latin typeface="Agency FB" pitchFamily="34" charset="0"/>
              </a:rPr>
              <a:t>oración</a:t>
            </a:r>
            <a:r>
              <a:rPr lang="es-CO" dirty="0">
                <a:latin typeface="Agency FB" pitchFamily="34" charset="0"/>
              </a:rPr>
              <a:t>, yo no oiré; llenas están de sangre vuestras </a:t>
            </a:r>
            <a:r>
              <a:rPr lang="es-CO" dirty="0" smtClean="0">
                <a:latin typeface="Agency FB" pitchFamily="34" charset="0"/>
              </a:rPr>
              <a:t>manos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Y seguidamente hace el siguiente llamado: «</a:t>
            </a:r>
            <a:r>
              <a:rPr lang="es-CO" b="1" dirty="0" smtClean="0">
                <a:solidFill>
                  <a:srgbClr val="0070C0"/>
                </a:solidFill>
                <a:latin typeface="Agency FB" pitchFamily="34" charset="0"/>
              </a:rPr>
              <a:t>Lavaos </a:t>
            </a:r>
            <a:r>
              <a:rPr lang="es-CO" b="1" dirty="0">
                <a:solidFill>
                  <a:srgbClr val="0070C0"/>
                </a:solidFill>
                <a:latin typeface="Agency FB" pitchFamily="34" charset="0"/>
              </a:rPr>
              <a:t>y limpiaos; quitad la iniquidad de vuestras obras de delante de mis ojos; dejad de hacer lo </a:t>
            </a:r>
            <a:r>
              <a:rPr lang="es-CO" b="1" dirty="0" smtClean="0">
                <a:solidFill>
                  <a:srgbClr val="0070C0"/>
                </a:solidFill>
                <a:latin typeface="Agency FB" pitchFamily="34" charset="0"/>
              </a:rPr>
              <a:t>malo; 17 </a:t>
            </a:r>
            <a:r>
              <a:rPr lang="es-CO" b="1" dirty="0">
                <a:solidFill>
                  <a:srgbClr val="0070C0"/>
                </a:solidFill>
                <a:latin typeface="Agency FB" pitchFamily="34" charset="0"/>
              </a:rPr>
              <a:t>aprended a hacer el bien; buscad el juicio, restituid al agraviado, haced justicia al huérfano, amparad a la viuda. 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0070C0"/>
                </a:solidFill>
                <a:latin typeface="Agency FB" pitchFamily="34" charset="0"/>
              </a:rPr>
              <a:t>18 Venid luego, dice Jehová, y estemos a cuenta: si vuestros pecados fueren como la grana, como la nieve serán emblanquecidos; si fueren rojos como el carmesí, vendrán a ser como blanca lana. 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0070C0"/>
                </a:solidFill>
                <a:latin typeface="Agency FB" pitchFamily="34" charset="0"/>
              </a:rPr>
              <a:t>19 </a:t>
            </a:r>
            <a:r>
              <a:rPr lang="es-CO" b="1" u="sng" dirty="0">
                <a:solidFill>
                  <a:srgbClr val="0070C0"/>
                </a:solidFill>
                <a:latin typeface="Agency FB" pitchFamily="34" charset="0"/>
              </a:rPr>
              <a:t>Si quisiereis y oyereis, comeréis el bien de la </a:t>
            </a:r>
            <a:r>
              <a:rPr lang="es-CO" b="1" u="sng" dirty="0" smtClean="0">
                <a:solidFill>
                  <a:srgbClr val="0070C0"/>
                </a:solidFill>
                <a:latin typeface="Agency FB" pitchFamily="34" charset="0"/>
              </a:rPr>
              <a:t>tierra</a:t>
            </a:r>
            <a:r>
              <a:rPr lang="es-CO" dirty="0" smtClean="0"/>
              <a:t>;» </a:t>
            </a:r>
            <a:r>
              <a:rPr lang="es-CO" b="1" dirty="0" smtClean="0">
                <a:solidFill>
                  <a:srgbClr val="FF0000"/>
                </a:solidFill>
              </a:rPr>
              <a:t>(Isaías 1:16-19).</a:t>
            </a:r>
            <a:endParaRPr lang="es-CO" b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6728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7"/>
            <a:ext cx="4762872" cy="223224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Ahora, con el corazón renovado por la gracia divina y orando de acuerdo con la voluntad de Dios, no habría demora para recibir respuesta. 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051720" y="3501008"/>
            <a:ext cx="4572000" cy="31085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CO" sz="2800" dirty="0"/>
              <a:t>Aun antes de que sus hijos expresaran sus deseos y clamaran a él, Dios se anticiparía a sus pedidos y les proporcionaría todo lo que pudiera contribuir a su bienestar y a su felicidad.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6672"/>
            <a:ext cx="233362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703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¿Cuáles fueron los resultados de la obediencia?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8531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1Cron.5: 19-22</a:t>
            </a:r>
            <a:r>
              <a:rPr lang="es-CO" dirty="0" smtClean="0"/>
              <a:t>. Estos </a:t>
            </a:r>
            <a:r>
              <a:rPr lang="es-CO" dirty="0"/>
              <a:t>tuvieron guerra contra los agarenos, </a:t>
            </a:r>
            <a:r>
              <a:rPr lang="es-CO" dirty="0" smtClean="0"/>
              <a:t>…</a:t>
            </a:r>
            <a:r>
              <a:rPr lang="es-CO" dirty="0"/>
              <a:t> </a:t>
            </a:r>
            <a:r>
              <a:rPr lang="es-CO" dirty="0" smtClean="0"/>
              <a:t>20 </a:t>
            </a:r>
            <a:r>
              <a:rPr lang="es-CO" dirty="0"/>
              <a:t>Y fueron ayudados contra ellos, y los agarenos y todos los que con ellos estaban se rindieron en sus manos; </a:t>
            </a:r>
            <a:r>
              <a:rPr lang="es-CO" u="sng" dirty="0">
                <a:latin typeface="Agency FB" pitchFamily="34" charset="0"/>
              </a:rPr>
              <a:t>porque clamaron a Dios en la guerra, y les fue favorable, </a:t>
            </a:r>
            <a:r>
              <a:rPr lang="es-CO" b="1" u="sng" dirty="0">
                <a:latin typeface="Agency FB" pitchFamily="34" charset="0"/>
              </a:rPr>
              <a:t>porque esperaron en él</a:t>
            </a:r>
            <a:r>
              <a:rPr lang="es-CO" dirty="0" smtClean="0"/>
              <a:t>. 21.Y </a:t>
            </a:r>
            <a:r>
              <a:rPr lang="es-CO" dirty="0"/>
              <a:t>tomaron sus ganados, cincuenta mil camellos, doscientas cincuenta mil ovejas y dos mil asnos; y cien mil </a:t>
            </a:r>
            <a:r>
              <a:rPr lang="es-CO" dirty="0" smtClean="0"/>
              <a:t>personas. 22 </a:t>
            </a:r>
            <a:r>
              <a:rPr lang="es-CO" dirty="0"/>
              <a:t>Y cayeron muchos muertos, porque la guerra era de Dios; y habitaron en sus lugares hasta el cautiverio.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2890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s-CO" b="1" i="1" dirty="0">
                <a:latin typeface="Agency FB" pitchFamily="34" charset="0"/>
              </a:rPr>
              <a:t>¿Tiene un problema?</a:t>
            </a:r>
            <a:br>
              <a:rPr lang="es-CO" b="1" i="1" dirty="0">
                <a:latin typeface="Agency FB" pitchFamily="34" charset="0"/>
              </a:rPr>
            </a:br>
            <a:r>
              <a:rPr lang="es-CO" b="1" i="1" dirty="0">
                <a:latin typeface="Agency FB" pitchFamily="34" charset="0"/>
              </a:rPr>
              <a:t> ¡Llama al </a:t>
            </a:r>
            <a:r>
              <a:rPr lang="es-CO" b="1" i="1" dirty="0" smtClean="0">
                <a:latin typeface="Agency FB" pitchFamily="34" charset="0"/>
              </a:rPr>
              <a:t>teléfono 311!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330824" cy="28517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municipalidad de Nueva York creó un «número para todos los problemas», el 311.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131543" cy="275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5576" y="4725144"/>
            <a:ext cx="7416824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A través de esta línea pretende solucionar, en un tiempo récord, todos los problemas de la vida cotidiana de </a:t>
            </a:r>
            <a:r>
              <a:rPr lang="es-CO" sz="2800" dirty="0" smtClean="0"/>
              <a:t>los 8,337,000 </a:t>
            </a:r>
            <a:r>
              <a:rPr lang="es-CO" sz="2800" dirty="0"/>
              <a:t>habitantes de la gran metrópoli. Cada día reciben miles de llamadas</a:t>
            </a:r>
            <a:r>
              <a:rPr lang="es-CO" sz="2800" dirty="0" smtClean="0"/>
              <a:t>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71446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5"/>
            <a:ext cx="4978896" cy="3071986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Un empleado contestará en vivo todas las llamadas al 311, las 24 horas del día, los siete días de la semana, y los servicios se ofrecen en más de 170 idiomas.</a:t>
            </a:r>
            <a:endParaRPr lang="es-CO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80728"/>
            <a:ext cx="2969357" cy="285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62921" y="4045423"/>
            <a:ext cx="63001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Imagínate, si esto sucede en </a:t>
            </a:r>
            <a:r>
              <a:rPr lang="es-CO" sz="2800" dirty="0" smtClean="0"/>
              <a:t>Nueva york, </a:t>
            </a:r>
            <a:r>
              <a:rPr lang="es-CO" sz="2800" dirty="0"/>
              <a:t>¿Cómo </a:t>
            </a:r>
            <a:r>
              <a:rPr lang="es-CO" sz="2800" dirty="0" smtClean="0"/>
              <a:t>será </a:t>
            </a:r>
            <a:r>
              <a:rPr lang="es-CO" sz="2800" dirty="0"/>
              <a:t>el </a:t>
            </a:r>
            <a:r>
              <a:rPr lang="es-CO" sz="2800" dirty="0" smtClean="0"/>
              <a:t>teléfono </a:t>
            </a:r>
            <a:r>
              <a:rPr lang="es-CO" sz="2800" dirty="0"/>
              <a:t>del cielo, para atender </a:t>
            </a:r>
            <a:r>
              <a:rPr lang="es-CO" sz="2800" dirty="0" smtClean="0"/>
              <a:t>al instante las </a:t>
            </a:r>
            <a:r>
              <a:rPr lang="es-CO" sz="2800" dirty="0"/>
              <a:t>llamadas de  más de 7.200 millones que claman al Señor pidiendo </a:t>
            </a:r>
            <a:r>
              <a:rPr lang="es-CO" sz="2800" dirty="0" smtClean="0"/>
              <a:t>misericordia? ¡Que maravilloso es nuestro Dios!</a:t>
            </a:r>
            <a:r>
              <a:rPr lang="es-CO" sz="2800" dirty="0"/>
              <a:t/>
            </a:r>
            <a:br>
              <a:rPr lang="es-CO" sz="2800" dirty="0"/>
            </a:br>
            <a:endParaRPr lang="es-CO" sz="2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05064"/>
            <a:ext cx="2170113" cy="243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91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En una revista cristiana se leía: «¡</a:t>
            </a:r>
            <a:r>
              <a:rPr lang="es-CO" b="1" dirty="0">
                <a:latin typeface="Agency FB" pitchFamily="34" charset="0"/>
              </a:rPr>
              <a:t>El número directo del cielo es el 5015</a:t>
            </a:r>
            <a:r>
              <a:rPr lang="es-CO" dirty="0"/>
              <a:t>!», haciendo alusión al Salmo 50, versículo 15: </a:t>
            </a:r>
            <a:r>
              <a:rPr lang="es-CO" dirty="0" smtClean="0"/>
              <a:t>que dice, “</a:t>
            </a:r>
            <a:r>
              <a:rPr lang="es-CO" u="sng" dirty="0" smtClean="0"/>
              <a:t>Invócame </a:t>
            </a:r>
            <a:r>
              <a:rPr lang="es-CO" u="sng" dirty="0"/>
              <a:t>en el día de la angustia; te libraré, y tú me honrarás</a:t>
            </a:r>
            <a:r>
              <a:rPr lang="es-CO" dirty="0"/>
              <a:t>”.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Que maravilloso es </a:t>
            </a:r>
            <a:r>
              <a:rPr lang="es-CO" b="1" dirty="0">
                <a:solidFill>
                  <a:srgbClr val="0070C0"/>
                </a:solidFill>
              </a:rPr>
              <a:t>encontrar una solución a nuestros problemas cotidianos, pero las necesidades morales y espirituales también son numerosas. Entonces nuestros contemporáneos se vuelcan hacia todo tipo de ilusiones, espejismos y engaños. </a:t>
            </a:r>
            <a:endParaRPr lang="es-CO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Les invito </a:t>
            </a:r>
            <a:r>
              <a:rPr lang="es-CO" b="1" dirty="0">
                <a:solidFill>
                  <a:srgbClr val="0070C0"/>
                </a:solidFill>
              </a:rPr>
              <a:t>a utilizar ese </a:t>
            </a:r>
            <a:r>
              <a:rPr lang="es-CO" b="1" dirty="0" smtClean="0">
                <a:solidFill>
                  <a:srgbClr val="0070C0"/>
                </a:solidFill>
              </a:rPr>
              <a:t>numero, el 5015</a:t>
            </a:r>
            <a:r>
              <a:rPr lang="es-CO" b="1" dirty="0">
                <a:solidFill>
                  <a:srgbClr val="0070C0"/>
                </a:solidFill>
              </a:rPr>
              <a:t>, es decir, la oración</a:t>
            </a:r>
            <a:r>
              <a:rPr lang="es-CO" b="1" dirty="0" smtClean="0">
                <a:solidFill>
                  <a:srgbClr val="0070C0"/>
                </a:solidFill>
              </a:rPr>
              <a:t>. </a:t>
            </a:r>
            <a:endParaRPr lang="es-CO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El llamado de Dios es «Urgente»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1880" y="1600200"/>
            <a:ext cx="2592288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Él dice: He </a:t>
            </a:r>
            <a:r>
              <a:rPr lang="es-CO" dirty="0"/>
              <a:t>aquí, yo estoy a la puerta y llamo; si alguno oye mi voz y abre la puerta, entraré a él, y cenaré con él, y él conmigo. </a:t>
            </a:r>
            <a:r>
              <a:rPr lang="es-CO" b="1" dirty="0" smtClean="0">
                <a:solidFill>
                  <a:srgbClr val="FF0000"/>
                </a:solidFill>
              </a:rPr>
              <a:t>(Apoc.3:20).</a:t>
            </a:r>
            <a:endParaRPr lang="es-CO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20888"/>
            <a:ext cx="280831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2952328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42325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060849"/>
            <a:ext cx="5698976" cy="2880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/>
              <a:t> “</a:t>
            </a:r>
            <a:r>
              <a:rPr lang="es-CO" b="1" dirty="0">
                <a:latin typeface="Agency FB" pitchFamily="34" charset="0"/>
              </a:rPr>
              <a:t>Dios es nuestro amparo y fortaleza, nuestro pronto auxilio en las tribulaciones</a:t>
            </a:r>
            <a:r>
              <a:rPr lang="es-CO" b="1" dirty="0"/>
              <a:t>” </a:t>
            </a:r>
            <a:r>
              <a:rPr lang="es-CO" b="1" dirty="0">
                <a:solidFill>
                  <a:srgbClr val="FF0000"/>
                </a:solidFill>
              </a:rPr>
              <a:t>(Salmo 46:1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Muchos lo han experimentado en todo tiempo. </a:t>
            </a:r>
            <a:endParaRPr lang="es-CO" dirty="0" smtClean="0"/>
          </a:p>
        </p:txBody>
      </p:sp>
      <p:pic>
        <p:nvPicPr>
          <p:cNvPr id="1026" name="Picture 2" descr="http://2.bp.blogspot.com/-bfTn3_xs4bQ/UNshgfzQ-HI/AAAAAAAABRM/AtA7MZnG4C8/s640/TARJETAS+Y+POSTALES+CRISTIANAS+GRATIS++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44824"/>
            <a:ext cx="253025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9512" y="381688"/>
            <a:ext cx="8650932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“</a:t>
            </a:r>
            <a:r>
              <a:rPr lang="es-CO" sz="2800" b="1" dirty="0"/>
              <a:t>Mejor es confiar en el Señor que confiar en el hombre</a:t>
            </a:r>
            <a:r>
              <a:rPr lang="es-CO" sz="2800" dirty="0"/>
              <a:t>” </a:t>
            </a:r>
            <a:r>
              <a:rPr lang="es-CO" sz="2800" dirty="0">
                <a:solidFill>
                  <a:srgbClr val="FF0000"/>
                </a:solidFill>
              </a:rPr>
              <a:t>(Salmo 118:8). </a:t>
            </a:r>
            <a:r>
              <a:rPr lang="es-CO" sz="2800" dirty="0"/>
              <a:t>Dios es fiel y no decepciona a ninguno de los que se dirigen a él.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7544" y="5373216"/>
            <a:ext cx="836290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“</a:t>
            </a:r>
            <a:r>
              <a:rPr lang="es-CO" sz="3200" b="1" dirty="0"/>
              <a:t>El día que clamé, me respondiste; me fortaleciste con vigor en mi alma</a:t>
            </a:r>
            <a:r>
              <a:rPr lang="es-CO" sz="3200" dirty="0"/>
              <a:t>” </a:t>
            </a:r>
            <a:r>
              <a:rPr lang="es-CO" sz="3200" dirty="0">
                <a:solidFill>
                  <a:srgbClr val="FF0000"/>
                </a:solidFill>
              </a:rPr>
              <a:t>(Salmo 138:3).</a:t>
            </a:r>
          </a:p>
        </p:txBody>
      </p:sp>
    </p:spTree>
    <p:extLst>
      <p:ext uri="{BB962C8B-B14F-4D97-AF65-F5344CB8AC3E}">
        <p14:creationId xmlns:p14="http://schemas.microsoft.com/office/powerpoint/2010/main" val="36898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¡Para reflexionar!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770984" cy="290892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¿Su pecado le abruma y siente su culpabilidad ante Dios?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Él </a:t>
            </a:r>
            <a:r>
              <a:rPr lang="es-CO" dirty="0"/>
              <a:t>encontró el remedio, porque le ama: dio a su Hijo Jesucristo. Si usted cree en él y en la eficacia de su obra, es liberado de sus faltas, pues Cristo las llevó en la cruz.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28800"/>
            <a:ext cx="2592288" cy="3251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4880049"/>
            <a:ext cx="8064896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Entonces puede decir: “</a:t>
            </a:r>
            <a:r>
              <a:rPr lang="es-CO" sz="2800" b="1" dirty="0">
                <a:latin typeface="Agency FB" pitchFamily="34" charset="0"/>
              </a:rPr>
              <a:t>A ti agradó librar mi vida del hoyo de corrupción; porque echaste tras tus espaldas todos mis pecados</a:t>
            </a:r>
            <a:r>
              <a:rPr lang="es-CO" sz="2800" dirty="0"/>
              <a:t>” </a:t>
            </a:r>
            <a:r>
              <a:rPr lang="es-CO" sz="2800" dirty="0">
                <a:solidFill>
                  <a:srgbClr val="FF0000"/>
                </a:solidFill>
              </a:rPr>
              <a:t>(Isaías 38:17).</a:t>
            </a:r>
          </a:p>
          <a:p>
            <a:pPr algn="ctr"/>
            <a:r>
              <a:rPr lang="es-CO" sz="2800" dirty="0"/>
              <a:t>Medita en el </a:t>
            </a:r>
            <a:r>
              <a:rPr lang="es-CO" sz="2800" dirty="0">
                <a:solidFill>
                  <a:srgbClr val="FF0000"/>
                </a:solidFill>
              </a:rPr>
              <a:t>Salmo 6:9</a:t>
            </a:r>
            <a:r>
              <a:rPr lang="es-CO" sz="2800" dirty="0" smtClean="0">
                <a:solidFill>
                  <a:srgbClr val="FF0000"/>
                </a:solidFill>
              </a:rPr>
              <a:t>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93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994122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Te invito para que juntos elevemos esta oración: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484784"/>
            <a:ext cx="8352928" cy="5373216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Señor, has de mi un instrumento de paz,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que donde haya odio, siembre yo el amor,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donde haya ofensa, lleve yo el perdón,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donde haya discordia, lleve yo la unión,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donde haya duda, lleve yo la fe,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donde haya error, lleve yo la verdad,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donde haya desesperación, lleve yo la esperanza,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donde haya tristeza, lleve yo la alegría,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donde haya tinieblas, lleve yo la luz: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 Maestro,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 has que yo busque más consolar que ser consolado;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 más comprender, que ser comprendido;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más amar que ser amado.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 Porque es dando como se recibe;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es perdonando, como se recibe el perdón;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C00000"/>
                </a:solidFill>
              </a:rPr>
              <a:t> y es muriendo como se vive para vida eterna.</a:t>
            </a:r>
          </a:p>
          <a:p>
            <a:pPr marL="0" indent="0" algn="ctr">
              <a:buNone/>
            </a:pPr>
            <a:r>
              <a:rPr lang="es-CO" sz="3600" b="1" dirty="0" smtClean="0"/>
              <a:t>Que Dios te bendiga es mi deseo y oración. Amen. No te olvides que Cristo viene pronto. Amen. Si te interesa este tema en libro, pídelo al correo que aparece al inicio del temario.</a:t>
            </a:r>
            <a:endParaRPr lang="es-CO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5" y="3068960"/>
            <a:ext cx="1733314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068959"/>
            <a:ext cx="2048252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9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1502</Words>
  <Application>Microsoft Office PowerPoint</Application>
  <PresentationFormat>Presentación en pantalla (4:3)</PresentationFormat>
  <Paragraphs>70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Presentación de PowerPoint</vt:lpstr>
      <vt:lpstr>La oración y la velocidad</vt:lpstr>
      <vt:lpstr>Presentación de PowerPoint</vt:lpstr>
      <vt:lpstr>¿Con qué propósito dejo Dios este medio de comunicación tan fácil, económico y rápido?</vt:lpstr>
      <vt:lpstr>Presentación de PowerPoint</vt:lpstr>
      <vt:lpstr>¿Tiene un problema?  ¡Llama al ######!</vt:lpstr>
      <vt:lpstr>¿Qué es lo que impide que nuestras oraciones sean contestadas?</vt:lpstr>
      <vt:lpstr>Presentación de PowerPoint</vt:lpstr>
      <vt:lpstr>Presentación de PowerPoint</vt:lpstr>
      <vt:lpstr>¿Cuáles fueron los resultados de la obediencia?</vt:lpstr>
      <vt:lpstr>¿Tiene un problema?  ¡Llama al teléfono 311!</vt:lpstr>
      <vt:lpstr>Presentación de PowerPoint</vt:lpstr>
      <vt:lpstr>Presentación de PowerPoint</vt:lpstr>
      <vt:lpstr>El llamado de Dios es «Urgente»</vt:lpstr>
      <vt:lpstr>Presentación de PowerPoint</vt:lpstr>
      <vt:lpstr>¡Para reflexionar!</vt:lpstr>
      <vt:lpstr>Te invito para que juntos elevemos esta oración: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TELEFONO DEL CIELO</dc:title>
  <dc:creator>FAMILIA FIERRO CH</dc:creator>
  <cp:lastModifiedBy>FAMILIA FIERRO CH</cp:lastModifiedBy>
  <cp:revision>102</cp:revision>
  <dcterms:created xsi:type="dcterms:W3CDTF">2013-05-03T03:47:56Z</dcterms:created>
  <dcterms:modified xsi:type="dcterms:W3CDTF">2014-08-12T11:04:03Z</dcterms:modified>
</cp:coreProperties>
</file>